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0"/>
  </p:notesMasterIdLst>
  <p:handoutMasterIdLst>
    <p:handoutMasterId r:id="rId41"/>
  </p:handoutMasterIdLst>
  <p:sldIdLst>
    <p:sldId id="256" r:id="rId5"/>
    <p:sldId id="603" r:id="rId6"/>
    <p:sldId id="604" r:id="rId7"/>
    <p:sldId id="592" r:id="rId8"/>
    <p:sldId id="257" r:id="rId9"/>
    <p:sldId id="567" r:id="rId10"/>
    <p:sldId id="568" r:id="rId11"/>
    <p:sldId id="597" r:id="rId12"/>
    <p:sldId id="569" r:id="rId13"/>
    <p:sldId id="570" r:id="rId14"/>
    <p:sldId id="571" r:id="rId15"/>
    <p:sldId id="598" r:id="rId16"/>
    <p:sldId id="580" r:id="rId17"/>
    <p:sldId id="581" r:id="rId18"/>
    <p:sldId id="582" r:id="rId19"/>
    <p:sldId id="593" r:id="rId20"/>
    <p:sldId id="594" r:id="rId21"/>
    <p:sldId id="596" r:id="rId22"/>
    <p:sldId id="599" r:id="rId23"/>
    <p:sldId id="586" r:id="rId24"/>
    <p:sldId id="587" r:id="rId25"/>
    <p:sldId id="591" r:id="rId26"/>
    <p:sldId id="588" r:id="rId27"/>
    <p:sldId id="600" r:id="rId28"/>
    <p:sldId id="572" r:id="rId29"/>
    <p:sldId id="573" r:id="rId30"/>
    <p:sldId id="601" r:id="rId31"/>
    <p:sldId id="585" r:id="rId32"/>
    <p:sldId id="602" r:id="rId33"/>
    <p:sldId id="575" r:id="rId34"/>
    <p:sldId id="576" r:id="rId35"/>
    <p:sldId id="577" r:id="rId36"/>
    <p:sldId id="574" r:id="rId37"/>
    <p:sldId id="578" r:id="rId38"/>
    <p:sldId id="579" r:id="rId39"/>
  </p:sldIdLst>
  <p:sldSz cx="12192000" cy="6858000"/>
  <p:notesSz cx="6797675" cy="9926638"/>
  <p:custDataLst>
    <p:tags r:id="rId4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CEECC4E-72BF-49D1-A9C1-BAC216DEA14F}">
          <p14:sldIdLst>
            <p14:sldId id="256"/>
            <p14:sldId id="603"/>
            <p14:sldId id="604"/>
            <p14:sldId id="592"/>
            <p14:sldId id="257"/>
            <p14:sldId id="567"/>
            <p14:sldId id="568"/>
            <p14:sldId id="597"/>
            <p14:sldId id="569"/>
            <p14:sldId id="570"/>
            <p14:sldId id="571"/>
            <p14:sldId id="598"/>
            <p14:sldId id="580"/>
            <p14:sldId id="581"/>
            <p14:sldId id="582"/>
            <p14:sldId id="593"/>
            <p14:sldId id="594"/>
            <p14:sldId id="596"/>
            <p14:sldId id="599"/>
            <p14:sldId id="586"/>
            <p14:sldId id="587"/>
            <p14:sldId id="591"/>
            <p14:sldId id="588"/>
            <p14:sldId id="600"/>
            <p14:sldId id="572"/>
            <p14:sldId id="573"/>
            <p14:sldId id="601"/>
            <p14:sldId id="585"/>
            <p14:sldId id="602"/>
            <p14:sldId id="575"/>
            <p14:sldId id="576"/>
            <p14:sldId id="577"/>
            <p14:sldId id="574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81104"/>
  </p:normalViewPr>
  <p:slideViewPr>
    <p:cSldViewPr snapToGrid="0">
      <p:cViewPr varScale="1">
        <p:scale>
          <a:sx n="82" d="100"/>
          <a:sy n="82" d="100"/>
        </p:scale>
        <p:origin x="14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e Poorter" userId="aa3ddcaa-3764-4510-a1aa-1d7cd2e0855b" providerId="ADAL" clId="{46002372-34C2-5A48-83FD-9BFE27B9838F}"/>
    <pc:docChg chg="delSld modSection">
      <pc:chgData name="John De Poorter" userId="aa3ddcaa-3764-4510-a1aa-1d7cd2e0855b" providerId="ADAL" clId="{46002372-34C2-5A48-83FD-9BFE27B9838F}" dt="2024-01-15T15:20:22.903" v="0" actId="2696"/>
      <pc:docMkLst>
        <pc:docMk/>
      </pc:docMkLst>
      <pc:sldChg chg="del">
        <pc:chgData name="John De Poorter" userId="aa3ddcaa-3764-4510-a1aa-1d7cd2e0855b" providerId="ADAL" clId="{46002372-34C2-5A48-83FD-9BFE27B9838F}" dt="2024-01-15T15:20:22.903" v="0" actId="2696"/>
        <pc:sldMkLst>
          <pc:docMk/>
          <pc:sldMk cId="897508613" sldId="5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A6A967B-AF5D-4729-93A0-3A091D94203D}" type="datetimeFigureOut">
              <a:rPr lang="nl-BE" smtClean="0"/>
              <a:pPr/>
              <a:t>15/01/2024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57D1F47-372B-4680-8078-726E9A90F77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61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21D615B-27FB-4A6E-8A6F-BC6F17E00187}" type="datetimeFigureOut">
              <a:rPr lang="nl-NL" smtClean="0"/>
              <a:pPr/>
              <a:t>15-01-2024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B90366D-C637-4703-958B-226BE54848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73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Mooi basisfilmpje over het fenomeen: https://www.youtube.com/watch?v=Vwkw_Z6luIg</a:t>
            </a:r>
          </a:p>
          <a:p>
            <a:endParaRPr lang="nl-BE" dirty="0"/>
          </a:p>
          <a:p>
            <a:r>
              <a:rPr lang="nl-BE" dirty="0"/>
              <a:t>https://www.youtube.com/watch?v=Peg1yaB2bsk&amp;list=PU-FCbpK3Aaga0gPqc429Xhg&amp;index=50 </a:t>
            </a:r>
          </a:p>
          <a:p>
            <a:endParaRPr lang="nl-BE" dirty="0"/>
          </a:p>
          <a:p>
            <a:r>
              <a:rPr lang="nl-BE" dirty="0"/>
              <a:t>https://www.proefjes.nl/uitleg/199</a:t>
            </a:r>
          </a:p>
          <a:p>
            <a:endParaRPr lang="nl-BE" dirty="0"/>
          </a:p>
          <a:p>
            <a:r>
              <a:rPr lang="nl-BE" dirty="0"/>
              <a:t>https://www.zozitdat.nl/2015/10/05/inkt-toveren-met-water-en-azijn/</a:t>
            </a:r>
          </a:p>
          <a:p>
            <a:endParaRPr lang="nl-BE" dirty="0"/>
          </a:p>
          <a:p>
            <a:r>
              <a:rPr lang="nl-BE" dirty="0"/>
              <a:t>Hier staat wel een redelijke uitleg voor het verdwijnen in heet water:</a:t>
            </a:r>
          </a:p>
          <a:p>
            <a:r>
              <a:rPr lang="nl-BE" dirty="0"/>
              <a:t>https://www.bealsscience.com/post/2018/01/22/disappearing-ink-science-experiments</a:t>
            </a:r>
          </a:p>
          <a:p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https://www.instructables.com/Make-Blue-Ink-Disappear-Recoloring-and-Disappear-E/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1256-995E-5446-82DD-9BF6C224265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73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Toch wel vrij foutieve verklaring in https://www.natuurkunde.nl/artikelen/1319/diffusie-deeltjestransport-in-een-vloeistof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31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92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71256-995E-5446-82DD-9BF6C224265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22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https://www.youtube.com/watch?v=qGI01WPqrVE : interessante introductie over wat een veld is.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8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https://www.youtube.com/watch?v=3Ev_k__U3Io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5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Ballon aan de wand grondig : https://msuperl.org/wikis/pcubed/doku.php?id=184_notes:examples:week3_balloon_wall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98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30623-B8B0-B648-B993-C2C83314E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0684"/>
            <a:ext cx="12192000" cy="39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2A8AB-1760-2047-AD32-B7AB469BB92C}"/>
              </a:ext>
            </a:extLst>
          </p:cNvPr>
          <p:cNvSpPr/>
          <p:nvPr/>
        </p:nvSpPr>
        <p:spPr>
          <a:xfrm>
            <a:off x="10326757" y="5883965"/>
            <a:ext cx="1620078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2B99E3-F6DA-BB42-A35D-E547E460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958" y="3393342"/>
            <a:ext cx="10726727" cy="142303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CF6F3D8-92F0-D342-920C-3624F22A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752828"/>
            <a:ext cx="10726727" cy="1423037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2EBE9B08-13E8-4E13-92B6-032FA6988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78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5DE7-52B5-1D47-A168-090BB9A9B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0958" y="1547329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49BD-8390-F746-8966-B4E51474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085" y="1547329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3EB6E-E8E5-E14A-A17E-2FEF4A4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103F9F-0BCF-8344-A528-69EFED55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62A67D26-7DF7-4EE3-82C8-9B75819D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173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BULL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315E-C2A9-DB4C-A8C2-78F2B3DCE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10747"/>
            <a:ext cx="1072672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FF52-33CF-CC45-8E3B-2DB15B77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959" y="2181225"/>
            <a:ext cx="1072672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EEA41D-6989-A143-8E63-1A00C362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70AA72DD-C8E9-4799-9A3B-3E922E6DA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48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315E-C2A9-DB4C-A8C2-78F2B3DCE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10747"/>
            <a:ext cx="5157787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FF52-33CF-CC45-8E3B-2DB15B77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959" y="218122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497" y="1510747"/>
            <a:ext cx="5183188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497" y="218122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EEA41D-6989-A143-8E63-1A00C362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1" name="Tijdelijke aanduiding voor dianummer 1">
            <a:extLst>
              <a:ext uri="{FF2B5EF4-FFF2-40B4-BE49-F238E27FC236}">
                <a16:creationId xmlns:a16="http://schemas.microsoft.com/office/drawing/2014/main" id="{DE9A7105-2AE7-4242-B016-513DD1BF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83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C89F-86EF-D14E-94EB-3F82B7D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12E5ECE-FF0D-4B38-BB4C-4F62CA6E87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80959" y="6356350"/>
            <a:ext cx="7399161" cy="365125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60920DBF-6910-43DA-BB60-FCA027CF2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017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DFAC8-4B6F-9F4A-9954-534C7EE2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B9DB12CD-4610-4A90-A07E-EEC6FDE18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44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KLEUR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0FB98-37BD-244C-A75D-2D65B1876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809470-871A-EF49-9190-4A47833E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328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3429000"/>
            <a:ext cx="10726727" cy="2464904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2412863"/>
            <a:ext cx="10726727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3272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4429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35CBC36-4B56-2348-A065-38495778F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4558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D4819BEC-3500-4B25-A762-A28BD3EBC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410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3272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4429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35CBC36-4B56-2348-A065-38495778F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45585" y="4319760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7886C-6F6B-CE44-83E0-BDC649D0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7846BA-4F62-634D-9D2B-876EA2336A4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80959" y="1550504"/>
            <a:ext cx="10726727" cy="25046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DBD41F09-4F4A-42E4-9F6D-C42230EBD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253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BEELD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879" y="1628602"/>
            <a:ext cx="6423991" cy="3837920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8" y="612465"/>
            <a:ext cx="6423991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2E8629E-BAA7-6842-B5B3-28A64CE5D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2115" y="612465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00A1604-E93F-8F42-9CB1-2AF03FF21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0958" y="2657961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6C3BF7B-08C1-BB4F-AFF9-276184689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2115" y="2657961"/>
            <a:ext cx="1562100" cy="15636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830CA382-B31A-4A85-93D1-1D7667D5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71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F3EE1-0190-3548-8DF2-DA508D857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0"/>
          <a:stretch/>
        </p:blipFill>
        <p:spPr>
          <a:xfrm>
            <a:off x="0" y="2996961"/>
            <a:ext cx="12263477" cy="38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11" y="2236304"/>
            <a:ext cx="6045398" cy="3191876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410" y="1220167"/>
            <a:ext cx="6045398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81860040-7463-49F1-9108-41B3DB3C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813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60" y="2236304"/>
            <a:ext cx="6045398" cy="3191876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88E4F-E04D-7741-A9B6-4506426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220167"/>
            <a:ext cx="6045398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406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889F5351-DA9B-4564-B837-62E9C3F77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827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BULLE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411" y="1220167"/>
            <a:ext cx="6045398" cy="4208013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  <a:endParaRPr lang="en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868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BULL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9" y="1220167"/>
            <a:ext cx="6045398" cy="4208013"/>
          </a:xfrm>
        </p:spPr>
        <p:txBody>
          <a:bodyPr/>
          <a:lstStyle>
            <a:lvl1pPr>
              <a:defRPr sz="2200"/>
            </a:lvl1pPr>
            <a:lvl2pPr marL="460800">
              <a:defRPr sz="2000"/>
            </a:lvl2pPr>
            <a:lvl3pPr marL="691200">
              <a:defRPr sz="1800"/>
            </a:lvl3pPr>
            <a:lvl4pPr marL="921600">
              <a:defRPr sz="1600"/>
            </a:lvl4pPr>
            <a:lvl5pPr marL="1152000"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EA48E4-387D-724E-86E0-F78DA66C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/>
              <a:t> |</a:t>
            </a:r>
            <a:endParaRPr lang="en-B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4848C-6CB2-CA4D-9682-AD90D077C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84069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714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+ subtitel BULLE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8523" y="1220167"/>
            <a:ext cx="596928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8523" y="1890645"/>
            <a:ext cx="5969286" cy="35375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E3DC55A-2D95-D74C-AF0C-35F95BE9E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958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D383CF62-23DC-4D20-9384-4C9A6F1F56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4726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+ subtitel BULLET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60CDA-E620-2346-A8F2-0DEA23D68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5091" y="1220167"/>
            <a:ext cx="5969286" cy="670477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A646C-4485-6646-A966-8A5EE491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5091" y="1890645"/>
            <a:ext cx="5969286" cy="353753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C8C3D-2147-914C-8A9F-04EDFEC7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402C9-6BB2-D448-8FDC-8A8CF5F4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 dirty="0"/>
              <a:t> |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E3DC55A-2D95-D74C-AF0C-35F95BE9E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4069" y="1220167"/>
            <a:ext cx="4203740" cy="42080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576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14F14-ABE6-CD43-AFA1-A9E4E117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999C0-E878-6143-87A8-C6A6711D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pPr/>
              <a:t>‹nr.›</a:t>
            </a:fld>
            <a:r>
              <a:rPr lang="en-BE" dirty="0"/>
              <a:t> |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DF9750-9505-2A4B-B159-88E037C0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10" name="Table Placeholder 8">
            <a:extLst>
              <a:ext uri="{FF2B5EF4-FFF2-40B4-BE49-F238E27FC236}">
                <a16:creationId xmlns:a16="http://schemas.microsoft.com/office/drawing/2014/main" id="{E711DA1F-4D0B-D849-887C-144C316B769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81088" y="1579902"/>
            <a:ext cx="10726737" cy="4314001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599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06213B-3878-5849-9AD6-9F6E55EB7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DFAC8-4B6F-9F4A-9954-534C7EE2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3318A-4646-C14E-A44B-03657200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50A92-C273-5E45-8D2A-9598AD34FB15}" type="slidenum">
              <a:rPr lang="en-BE" smtClean="0"/>
              <a:pPr/>
              <a:t>‹nr.›</a:t>
            </a:fld>
            <a:r>
              <a:rPr lang="en-B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2DC04-A160-844B-B5A4-D50B2D0A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178012"/>
            <a:ext cx="10129837" cy="2504302"/>
          </a:xfrm>
        </p:spPr>
        <p:txBody>
          <a:bodyPr anchor="b" anchorCtr="0">
            <a:normAutofit/>
          </a:bodyPr>
          <a:lstStyle>
            <a:lvl1pPr>
              <a:defRPr sz="3200" b="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43AA99-3ECC-2C46-B50D-8683E7DF3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1088" y="3830638"/>
            <a:ext cx="10129837" cy="1185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232200" indent="0">
              <a:buFontTx/>
              <a:buNone/>
              <a:defRPr/>
            </a:lvl2pPr>
            <a:lvl3pPr marL="462600" indent="0">
              <a:buFontTx/>
              <a:buNone/>
              <a:defRPr/>
            </a:lvl3pPr>
            <a:lvl4pPr marL="693000" indent="0">
              <a:buFontTx/>
              <a:buNone/>
              <a:defRPr/>
            </a:lvl4pPr>
            <a:lvl5pPr marL="9234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A3A201C1-7018-4801-8ECD-285CB93A4467}"/>
              </a:ext>
            </a:extLst>
          </p:cNvPr>
          <p:cNvSpPr txBox="1">
            <a:spLocks/>
          </p:cNvSpPr>
          <p:nvPr userDrawn="1"/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336F00-3AB5-4F03-8B67-1D1AA9B2DC45}" type="slidenum">
              <a:rPr lang="nl-BE" smtClean="0">
                <a:solidFill>
                  <a:schemeClr val="bg1"/>
                </a:solidFill>
              </a:rPr>
              <a:pPr/>
              <a:t>‹nr.›</a:t>
            </a:fld>
            <a:r>
              <a:rPr lang="en-BE">
                <a:solidFill>
                  <a:schemeClr val="bg1"/>
                </a:solidFill>
              </a:rPr>
              <a:t> |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7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B34B2-012A-DB48-B089-74AE85BF9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B732-371A-7240-A94B-5507E7C7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F883BFE-E5E0-1844-A976-EBA18136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872297"/>
            <a:ext cx="3932237" cy="15627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BB7CDB-19DE-414B-B3B1-6ACD54417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6837" y="865809"/>
            <a:ext cx="6650728" cy="48392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4B834079-163E-47E4-8C1F-92919468E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249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31C2-0C09-5E4E-B17B-AC2E7CC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54D93-C8DE-374E-A71B-3CC432301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CFEC5-661C-C241-84A9-D8D7CC474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BB90-54B9-0149-9DD4-104B0B55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C9E9A01F-FF6B-468F-B4F3-C63866FF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936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AE28B-DB88-6340-95C7-A7B7027153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1292"/>
            <a:ext cx="12192000" cy="566670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78352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at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CA3D2-F0A6-B34C-863B-82911A62EFA2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21F8B-15E6-2E40-9501-5D30B9C57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E58A5-E939-9942-A29A-1A7A647C4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957" y="1544085"/>
            <a:ext cx="8599755" cy="1739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77FD537-90A3-224E-A99A-A983AEB6C06E}"/>
              </a:ext>
            </a:extLst>
          </p:cNvPr>
          <p:cNvSpPr txBox="1">
            <a:spLocks/>
          </p:cNvSpPr>
          <p:nvPr/>
        </p:nvSpPr>
        <p:spPr>
          <a:xfrm>
            <a:off x="311427" y="6124162"/>
            <a:ext cx="6711319" cy="432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r>
              <a:rPr lang="nl-BE" sz="2000" b="1" i="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www.arteveldehogeschool.be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05ECCCF-CC43-7E44-A14A-C0CE93155FC4}"/>
              </a:ext>
            </a:extLst>
          </p:cNvPr>
          <p:cNvSpPr txBox="1">
            <a:spLocks/>
          </p:cNvSpPr>
          <p:nvPr/>
        </p:nvSpPr>
        <p:spPr>
          <a:xfrm>
            <a:off x="5213911" y="6124162"/>
            <a:ext cx="6711319" cy="432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j-cs"/>
              </a:defRPr>
            </a:lvl1pPr>
          </a:lstStyle>
          <a:p>
            <a:pPr algn="r"/>
            <a:r>
              <a:rPr lang="nl-BE" sz="2800" b="0" i="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denk. doe. word.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DA92F-9DB1-4E4C-8B08-463D7484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534367"/>
            <a:ext cx="8599754" cy="8647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8022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9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055326-1A94-F74B-A655-06CC63AC7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1290"/>
            <a:ext cx="12192000" cy="5666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422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1125407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1920722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DC29ED-6C18-8840-A749-637BD0E2CF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90683"/>
            <a:ext cx="12192000" cy="396731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709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E046CB-A2F1-1A43-9D83-2BDC9FB9C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157" y="86681"/>
            <a:ext cx="2526631" cy="103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4EC7FF-93CB-614F-A510-223233DB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75" y="5133736"/>
            <a:ext cx="9144000" cy="7953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83FF0A-FC55-D54C-8054-6C2591B17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75" y="5929051"/>
            <a:ext cx="9144000" cy="66672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FFA10E-854D-1049-842F-BB5A41B78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91289"/>
            <a:ext cx="12192000" cy="566671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678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E24E-B878-1245-856B-3CA560B9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BAED81-D464-4C45-BD2A-2FB84AA8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29C89F-86EF-D14E-94EB-3F82B7D6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1FA89987-211F-4680-AC5B-B9465ADC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26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Merk en huisstijl</a:t>
            </a:r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2A8AB-1760-2047-AD32-B7AB469BB92C}"/>
              </a:ext>
            </a:extLst>
          </p:cNvPr>
          <p:cNvSpPr/>
          <p:nvPr/>
        </p:nvSpPr>
        <p:spPr>
          <a:xfrm>
            <a:off x="10326757" y="5883965"/>
            <a:ext cx="1620078" cy="755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2B99E3-F6DA-BB42-A35D-E547E460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959" y="3393342"/>
            <a:ext cx="4060667" cy="170682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CF6F3D8-92F0-D342-920C-3624F22A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9" y="1469036"/>
            <a:ext cx="4060667" cy="1706829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8E3104-E65A-6746-A4D3-612E55417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7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8657BF-E527-7B43-933F-C599720B15B5}"/>
              </a:ext>
            </a:extLst>
          </p:cNvPr>
          <p:cNvCxnSpPr>
            <a:cxnSpLocks/>
          </p:cNvCxnSpPr>
          <p:nvPr/>
        </p:nvCxnSpPr>
        <p:spPr>
          <a:xfrm>
            <a:off x="1080958" y="3205845"/>
            <a:ext cx="406066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ianummer 1">
            <a:extLst>
              <a:ext uri="{FF2B5EF4-FFF2-40B4-BE49-F238E27FC236}">
                <a16:creationId xmlns:a16="http://schemas.microsoft.com/office/drawing/2014/main" id="{96B5D74D-7851-4132-B877-683D116A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75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0BC19-2B96-2D47-B413-865A0511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3803-1124-EF4E-873A-719C915E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3537-D4DD-AC46-B608-565926F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427" y="6356350"/>
            <a:ext cx="640551" cy="365125"/>
          </a:xfrm>
          <a:prstGeom prst="rect">
            <a:avLst/>
          </a:prstGeom>
        </p:spPr>
        <p:txBody>
          <a:bodyPr/>
          <a:lstStyle/>
          <a:p>
            <a:fld id="{C3150A92-C273-5E45-8D2A-9598AD34FB15}" type="slidenum">
              <a:rPr lang="en-BE" smtClean="0"/>
              <a:t>‹nr.›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CA3D2-F0A6-B34C-863B-82911A62EFA2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945BD-9B1C-7B42-B2E9-612ED1B2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1"/>
            <a:ext cx="10515600" cy="22308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 i="0" cap="all" baseline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4187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8A13-7478-0B47-A535-B6E09B86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959" y="1550504"/>
            <a:ext cx="10726727" cy="436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3982-0E15-394A-95D4-361B459D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959" y="6356350"/>
            <a:ext cx="739916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75DC45-1D26-AA48-A2E3-97EF74F6DF75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68" y="6038686"/>
            <a:ext cx="1578366" cy="648883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7F90A8A3-5851-BA4A-B053-28C6180F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534367"/>
            <a:ext cx="10726727" cy="864704"/>
          </a:xfrm>
          <a:prstGeom prst="rect">
            <a:avLst/>
          </a:prstGeom>
        </p:spPr>
        <p:txBody>
          <a:bodyPr vert="horz" lIns="64800" tIns="45720" rIns="91440" bIns="4572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2AA8231-4218-42F6-9E5C-DFE3D73ED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336F00-3AB5-4F03-8B67-1D1AA9B2DC45}" type="slidenum">
              <a:rPr lang="nl-BE" smtClean="0"/>
              <a:pPr/>
              <a:t>‹nr.›</a:t>
            </a:fld>
            <a:r>
              <a:rPr lang="en-BE" dirty="0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21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9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§"/>
        <a:defRPr sz="17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&gt;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15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file:////Users/jodepoort/Library/Group%20Containers/UBF8T346G9.ms/WebArchiveCopyPasteTempFiles/com.microsoft.Word/supportBinaryFiles_referenceId_1_supportId_3902%3f1426583569" TargetMode="Externa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file:////Users/jodepoort/Library/Group%20Containers/UBF8T346G9.ms/WebArchiveCopyPasteTempFiles/com.microsoft.Word/supportBinaryFiles_referenceId_1_supportId_3902%3f1426583569" TargetMode="Externa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oI_X2cMHNe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depoort/Library/Group%20Containers/UBF8T346G9.ms/WebArchiveCopyPasteTempFiles/com.microsoft.Word/supportBinaryFiles_referenceId_1_supportId_3902%3f142658356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depoort/Library/Group%20Containers/UBF8T346G9.ms/WebArchiveCopyPasteTempFiles/com.microsoft.Word/supportBinaryFiles_referenceId_1_supportId_3902%3f142658356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file:////Users/jodepoort/Library/Group%20Containers/UBF8T346G9.ms/WebArchiveCopyPasteTempFiles/com.microsoft.Word/supportBinaryFiles_referenceId_1_supportId_3902%3f1426583569" TargetMode="Externa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9ED4B4F-A1D9-7E57-C5C7-2C5A628C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329" y="4788424"/>
            <a:ext cx="10515600" cy="1500187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WND conferentie 2023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John De Poorter, Lies Van Loocke, Jan De Lange, Renout Putman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A155A7-758C-3258-82F0-FC40678D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069575"/>
            <a:ext cx="11347450" cy="2718849"/>
          </a:xfrm>
        </p:spPr>
        <p:txBody>
          <a:bodyPr>
            <a:normAutofit/>
          </a:bodyPr>
          <a:lstStyle/>
          <a:p>
            <a:r>
              <a:rPr lang="nl-B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didactische (on)zin van foutieve modellen</a:t>
            </a:r>
            <a:r>
              <a:rPr lang="nl-BE" sz="8800" dirty="0">
                <a:effectLst/>
              </a:rPr>
              <a:t> </a:t>
            </a:r>
            <a:endParaRPr lang="nl-BE" sz="8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7F13DD-A689-A7A3-A099-68A47A0A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7815" cy="3541714"/>
          </a:xfrm>
          <a:prstGeom prst="rect">
            <a:avLst/>
          </a:prstGeom>
        </p:spPr>
      </p:pic>
      <p:pic>
        <p:nvPicPr>
          <p:cNvPr id="5" name="Picture 2" descr="Water Vapor &amp; Evaporation">
            <a:extLst>
              <a:ext uri="{FF2B5EF4-FFF2-40B4-BE49-F238E27FC236}">
                <a16:creationId xmlns:a16="http://schemas.microsoft.com/office/drawing/2014/main" id="{1FEE3A49-568B-E6C8-76DD-CB144DEA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7" y="0"/>
            <a:ext cx="5326444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4" descr="Sciencespace - Kromme waterstraal">
            <a:extLst>
              <a:ext uri="{FF2B5EF4-FFF2-40B4-BE49-F238E27FC236}">
                <a16:creationId xmlns:a16="http://schemas.microsoft.com/office/drawing/2014/main" id="{F318577F-D202-A8A3-28EE-27582421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0"/>
            <a:ext cx="4476750" cy="3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3E699-0C87-6078-DE7F-9A094221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Waterdamp zit overal, maar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A82343-8E3E-EB1F-87BB-600E339D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60" y="1550504"/>
            <a:ext cx="6434266" cy="4363279"/>
          </a:xfrm>
        </p:spPr>
        <p:txBody>
          <a:bodyPr>
            <a:normAutofit/>
          </a:bodyPr>
          <a:lstStyle/>
          <a:p>
            <a:r>
              <a:rPr lang="nl-BE" dirty="0"/>
              <a:t>…is onzichtbaar  </a:t>
            </a:r>
          </a:p>
          <a:p>
            <a:r>
              <a:rPr lang="nl-BE" dirty="0"/>
              <a:t>Wat we zien zijn kleine waterdruppeltjes (gecondenseerde waterdamp) waarop licht wordt gereflecteerd</a:t>
            </a:r>
          </a:p>
        </p:txBody>
      </p:sp>
      <p:pic>
        <p:nvPicPr>
          <p:cNvPr id="4" name="Picture 2" descr="Water Vapor &amp; Evaporation">
            <a:extLst>
              <a:ext uri="{FF2B5EF4-FFF2-40B4-BE49-F238E27FC236}">
                <a16:creationId xmlns:a16="http://schemas.microsoft.com/office/drawing/2014/main" id="{20903D54-F0C5-CC9D-ECCE-8DE34BE4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1" y="3535189"/>
            <a:ext cx="4193590" cy="27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very Classic 'Invisible Man' Movie, Ranked">
            <a:extLst>
              <a:ext uri="{FF2B5EF4-FFF2-40B4-BE49-F238E27FC236}">
                <a16:creationId xmlns:a16="http://schemas.microsoft.com/office/drawing/2014/main" id="{D6569590-5492-2B36-ACC6-8BAC7C17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7" y="3535189"/>
            <a:ext cx="5576887" cy="27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E6D7-35B9-C9B8-6AE5-83A336E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04959"/>
            <a:ext cx="10726727" cy="864704"/>
          </a:xfrm>
        </p:spPr>
        <p:txBody>
          <a:bodyPr/>
          <a:lstStyle/>
          <a:p>
            <a:r>
              <a:rPr lang="nl-BE" dirty="0"/>
              <a:t>Wat is Stoom?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8F5B6-600B-5810-BF1D-D423701F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654672"/>
            <a:ext cx="5242444" cy="4308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Stoom = waterdamp</a:t>
            </a:r>
          </a:p>
          <a:p>
            <a:pPr lvl="1"/>
            <a:r>
              <a:rPr lang="nl-BE" sz="2400" dirty="0"/>
              <a:t>Verzadigde vochtige stoom </a:t>
            </a:r>
          </a:p>
          <a:p>
            <a:pPr lvl="2"/>
            <a:r>
              <a:rPr lang="nl-BE" sz="2000" dirty="0"/>
              <a:t>in evenwicht met de vloeistofdruppels</a:t>
            </a:r>
          </a:p>
          <a:p>
            <a:pPr lvl="1"/>
            <a:endParaRPr lang="nl-BE" dirty="0"/>
          </a:p>
          <a:p>
            <a:r>
              <a:rPr lang="nl-BE" dirty="0"/>
              <a:t>Bij 20 °C</a:t>
            </a:r>
          </a:p>
          <a:p>
            <a:pPr lvl="1"/>
            <a:r>
              <a:rPr lang="nl-BE" dirty="0"/>
              <a:t>2 kPa : 2%</a:t>
            </a:r>
          </a:p>
          <a:p>
            <a:r>
              <a:rPr lang="nl-BE" dirty="0"/>
              <a:t>Bij 50 °C </a:t>
            </a:r>
          </a:p>
          <a:p>
            <a:pPr lvl="1"/>
            <a:r>
              <a:rPr lang="nl-BE" dirty="0"/>
              <a:t>&gt; 10 kPa:  &gt; 10 % van de luchtmoleculen zijn watermoleculen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4CB5B7-0B81-6919-3403-AD220082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670" y="1179815"/>
            <a:ext cx="7050505" cy="44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E6675EF-5912-F045-0379-C51EAB35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8" y="1762754"/>
            <a:ext cx="10726737" cy="3938917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8CE41D-1270-6942-3BC8-88AC482AD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271AAE-F61B-D00D-F641-76BFC5D8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3F8693-38EA-9454-ABE5-EA815098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12</a:t>
            </a:fld>
            <a:r>
              <a:rPr lang="en-BE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876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4AC99-BE21-FFF1-39A8-D9E3211C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6" y="605804"/>
            <a:ext cx="10726727" cy="864704"/>
          </a:xfrm>
        </p:spPr>
        <p:txBody>
          <a:bodyPr/>
          <a:lstStyle/>
          <a:p>
            <a:r>
              <a:rPr lang="nl-BE" dirty="0"/>
              <a:t>Welke uitspraken zijn juist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2E210-F3A5-B205-C310-4AD15A5B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36" y="2020886"/>
            <a:ext cx="6839739" cy="3759199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BE" dirty="0"/>
              <a:t>De kracht uitgeoefend door de lucht op kaart is gelijk aan het gewicht van het water en de kaart.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Dit experiment gaat niet lukken als er lucht in het glas zit.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Het glas duwt het water bijna even hard naar beneden dan de lucht het water via de kaart naar boven drukt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81252F-BC83-CFA4-199F-0B23917A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266" y="2020885"/>
            <a:ext cx="3811619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CE518-5574-3929-EB4C-176334FD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er mis met a.?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4E0E9D-B4A8-629E-8DDD-F495A784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194419" cy="3541714"/>
          </a:xfrm>
        </p:spPr>
        <p:txBody>
          <a:bodyPr/>
          <a:lstStyle/>
          <a:p>
            <a:r>
              <a:rPr lang="nl-BE" dirty="0"/>
              <a:t>Hoe groot is de luchtkracht versus het gewicht?</a:t>
            </a:r>
          </a:p>
          <a:p>
            <a:pPr lvl="1"/>
            <a:r>
              <a:rPr lang="nl-BE" dirty="0"/>
              <a:t>10 cm/10m = 1 %</a:t>
            </a:r>
          </a:p>
          <a:p>
            <a:r>
              <a:rPr lang="nl-BE" dirty="0"/>
              <a:t>Beiden kunnen elkaar dus niet compenseren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206087-7089-D55D-CEB4-464D41E96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63" y="2097088"/>
            <a:ext cx="3287938" cy="26336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9C07EE6-22BE-3D12-8BA8-16988E5B0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71773" y="1643063"/>
            <a:ext cx="451996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80F20-E8C7-01D0-B6B8-9E986FAA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3" y="791542"/>
            <a:ext cx="10726727" cy="864704"/>
          </a:xfrm>
        </p:spPr>
        <p:txBody>
          <a:bodyPr/>
          <a:lstStyle/>
          <a:p>
            <a:r>
              <a:rPr lang="nl-BE" dirty="0"/>
              <a:t>Zelfs de groten der aarde….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D48ECC-5239-EB57-D092-89DB78258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03" y="3857625"/>
            <a:ext cx="9481172" cy="25985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6B2D85-A205-D5D2-FABE-93ECFAF4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370" y="401832"/>
            <a:ext cx="3611160" cy="35417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DF421E7-F184-7551-A326-4B6CC12AD3D7}"/>
              </a:ext>
            </a:extLst>
          </p:cNvPr>
          <p:cNvSpPr/>
          <p:nvPr/>
        </p:nvSpPr>
        <p:spPr>
          <a:xfrm>
            <a:off x="5757863" y="5249766"/>
            <a:ext cx="4329112" cy="357188"/>
          </a:xfrm>
          <a:prstGeom prst="rect">
            <a:avLst/>
          </a:prstGeom>
          <a:solidFill>
            <a:schemeClr val="accent1">
              <a:alpha val="566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091CFE-0D29-FABB-4160-EB9878C1687B}"/>
              </a:ext>
            </a:extLst>
          </p:cNvPr>
          <p:cNvSpPr/>
          <p:nvPr/>
        </p:nvSpPr>
        <p:spPr>
          <a:xfrm>
            <a:off x="781050" y="5613208"/>
            <a:ext cx="3290888" cy="357188"/>
          </a:xfrm>
          <a:prstGeom prst="rect">
            <a:avLst/>
          </a:prstGeom>
          <a:solidFill>
            <a:schemeClr val="accent1">
              <a:alpha val="566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C615C35-25DE-A57C-A1BA-06876DDF1D69}"/>
              </a:ext>
            </a:extLst>
          </p:cNvPr>
          <p:cNvSpPr/>
          <p:nvPr/>
        </p:nvSpPr>
        <p:spPr>
          <a:xfrm>
            <a:off x="5055393" y="5674373"/>
            <a:ext cx="2024063" cy="357188"/>
          </a:xfrm>
          <a:prstGeom prst="rect">
            <a:avLst/>
          </a:prstGeom>
          <a:solidFill>
            <a:schemeClr val="accent1">
              <a:alpha val="566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00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80165-8A8B-89C0-0A9D-11F86C39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Correcte antwoord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BC7856-DA24-7BC5-B0B0-9AD0222D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5" y="2097088"/>
            <a:ext cx="5502276" cy="3541714"/>
          </a:xfrm>
        </p:spPr>
        <p:txBody>
          <a:bodyPr>
            <a:normAutofit/>
          </a:bodyPr>
          <a:lstStyle/>
          <a:p>
            <a:r>
              <a:rPr lang="nl-BE" dirty="0"/>
              <a:t>C.</a:t>
            </a:r>
          </a:p>
          <a:p>
            <a:r>
              <a:rPr lang="nl-BE" dirty="0"/>
              <a:t>Verticale krachten op watersysteem</a:t>
            </a:r>
          </a:p>
          <a:p>
            <a:pPr lvl="1"/>
            <a:r>
              <a:rPr lang="nl-BE" dirty="0"/>
              <a:t>Zwaartekracht</a:t>
            </a:r>
          </a:p>
          <a:p>
            <a:pPr lvl="1"/>
            <a:r>
              <a:rPr lang="nl-BE" dirty="0"/>
              <a:t>Kracht van de lucht (via kaart)</a:t>
            </a:r>
          </a:p>
          <a:p>
            <a:pPr lvl="1"/>
            <a:r>
              <a:rPr lang="nl-BE" dirty="0"/>
              <a:t>Normaalkracht van de onderkant  glas op het water</a:t>
            </a:r>
          </a:p>
          <a:p>
            <a:pPr marL="232200" lvl="1" indent="0">
              <a:buNone/>
            </a:pPr>
            <a:endParaRPr lang="nl-BE" dirty="0"/>
          </a:p>
          <a:p>
            <a:pPr marL="232200" lvl="1" indent="0">
              <a:buNone/>
            </a:pPr>
            <a:endParaRPr lang="nl-BE" dirty="0"/>
          </a:p>
          <a:p>
            <a:r>
              <a:rPr lang="nl-BE" dirty="0"/>
              <a:t>Bij twijfel: Teken de krachten eens als het glas recht staat</a:t>
            </a:r>
          </a:p>
          <a:p>
            <a:pPr marL="232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72376A-AC52-EEC2-893E-977F4CD6A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3" t="15152" r="25887" b="12581"/>
          <a:stretch/>
        </p:blipFill>
        <p:spPr>
          <a:xfrm>
            <a:off x="6799006" y="2197970"/>
            <a:ext cx="2809570" cy="12310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EA09D5-389F-396A-0F64-56AF7BB4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2" t="8053" r="56302" b="7099"/>
          <a:stretch/>
        </p:blipFill>
        <p:spPr>
          <a:xfrm>
            <a:off x="6799006" y="4321277"/>
            <a:ext cx="1592826" cy="14453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06B063-3A74-46D8-FB0D-26F3AE977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3" t="15152" r="26713" b="12581"/>
          <a:stretch/>
        </p:blipFill>
        <p:spPr>
          <a:xfrm flipH="1" flipV="1">
            <a:off x="9158749" y="4321277"/>
            <a:ext cx="398206" cy="12310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64BBBE-D865-E1BD-1DF9-8FCC70156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66" t="15152" r="36209" b="12581"/>
          <a:stretch/>
        </p:blipFill>
        <p:spPr>
          <a:xfrm>
            <a:off x="8672055" y="4535589"/>
            <a:ext cx="553063" cy="12310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9CD5F9-2259-E645-C060-84E004D7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00" t="15152" r="14028" b="12581"/>
          <a:stretch/>
        </p:blipFill>
        <p:spPr>
          <a:xfrm flipV="1">
            <a:off x="9608576" y="3264281"/>
            <a:ext cx="530944" cy="228802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23504A-45E3-8708-27F7-067E294C0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23" t="15152" r="10219" b="12581"/>
          <a:stretch/>
        </p:blipFill>
        <p:spPr>
          <a:xfrm>
            <a:off x="9608576" y="2244659"/>
            <a:ext cx="678427" cy="12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79322C5-59B3-0DE7-2476-A7CFECD6A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Lokaal causaal denken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B5F610-9C07-35E6-8842-21E3FCD47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959" y="2181225"/>
            <a:ext cx="5157787" cy="2119313"/>
          </a:xfrm>
        </p:spPr>
        <p:txBody>
          <a:bodyPr/>
          <a:lstStyle/>
          <a:p>
            <a:r>
              <a:rPr lang="nl-BE" dirty="0"/>
              <a:t>Je isoleert een oorzaak</a:t>
            </a:r>
          </a:p>
          <a:p>
            <a:r>
              <a:rPr lang="nl-BE" dirty="0"/>
              <a:t>Je denkt lokaal verder</a:t>
            </a:r>
          </a:p>
          <a:p>
            <a:pPr lvl="1"/>
            <a:r>
              <a:rPr lang="nl-BE" dirty="0"/>
              <a:t>het water valt niet dus je hebt een tegenkracht nodig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4D8881-F616-9B87-D096-6CCE882A0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Systeem denken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D60B22-742D-241B-9B96-FF86B688C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497" y="2181225"/>
            <a:ext cx="5183188" cy="2119313"/>
          </a:xfrm>
        </p:spPr>
        <p:txBody>
          <a:bodyPr/>
          <a:lstStyle/>
          <a:p>
            <a:r>
              <a:rPr lang="nl-BE" dirty="0"/>
              <a:t>Definieer eerst het systeem </a:t>
            </a:r>
          </a:p>
          <a:p>
            <a:pPr lvl="1"/>
            <a:r>
              <a:rPr lang="nl-BE" dirty="0"/>
              <a:t>Vb. water in het glas</a:t>
            </a:r>
          </a:p>
          <a:p>
            <a:r>
              <a:rPr lang="nl-BE" dirty="0"/>
              <a:t>Zoek alle krachten die daar op inwerken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6EA5112-A417-718A-13EA-FF5C37D3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 is…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2765890-A308-4ECE-76D7-6583E6B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17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EBBAF4-3826-7017-858C-44549DCC0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/>
          <a:stretch/>
        </p:blipFill>
        <p:spPr>
          <a:xfrm>
            <a:off x="6809553" y="3592959"/>
            <a:ext cx="3363998" cy="31285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3AF804-78D2-659A-7470-09B1D59B5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9"/>
          <a:stretch/>
        </p:blipFill>
        <p:spPr>
          <a:xfrm>
            <a:off x="1207957" y="3592959"/>
            <a:ext cx="3176587" cy="31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D854022-B03E-1033-55B6-D086BF6D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534367"/>
            <a:ext cx="6190699" cy="864704"/>
          </a:xfrm>
        </p:spPr>
        <p:txBody>
          <a:bodyPr/>
          <a:lstStyle/>
          <a:p>
            <a:r>
              <a:rPr lang="nl-BE" dirty="0"/>
              <a:t>Bronnen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E6E79C-9158-F3B8-96E1-5BE62E1296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05C1C56-9418-04FF-99F7-602AAC6E4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18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266E3B-CA60-7030-DD3A-BCF2FEF5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949" y="0"/>
            <a:ext cx="4479374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F47F9D-BA1E-E2EC-9894-8E1A6BBD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49" y="1758693"/>
            <a:ext cx="3028192" cy="50146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8709C78-1074-9C08-3D27-F79783F28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40" y="1758693"/>
            <a:ext cx="3457538" cy="5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7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8B7BE-CBA0-F3E5-1182-DF42D5CE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9E8C5B-3540-7673-FF2D-D6CB50A5A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FFCB50-C5BF-82B7-0035-1175128B1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19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C35F9F-CE66-2A62-0258-D57F70A7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5" y="1622070"/>
            <a:ext cx="11105369" cy="36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9ED4B4F-A1D9-7E57-C5C7-2C5A628C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329" y="4788424"/>
            <a:ext cx="10515600" cy="1500187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1. Ga eens langs bij de verschillende experimenten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2. Motiveer jouw verklarend model aan collega’s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A155A7-758C-3258-82F0-FC40678D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069575"/>
            <a:ext cx="11347450" cy="2718849"/>
          </a:xfrm>
        </p:spPr>
        <p:txBody>
          <a:bodyPr>
            <a:normAutofit/>
          </a:bodyPr>
          <a:lstStyle/>
          <a:p>
            <a:r>
              <a:rPr lang="nl-B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Startopdracht (10 min.)</a:t>
            </a:r>
            <a:endParaRPr lang="nl-BE" sz="8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7F13DD-A689-A7A3-A099-68A47A0A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7815" cy="3541714"/>
          </a:xfrm>
          <a:prstGeom prst="rect">
            <a:avLst/>
          </a:prstGeom>
        </p:spPr>
      </p:pic>
      <p:pic>
        <p:nvPicPr>
          <p:cNvPr id="5" name="Picture 2" descr="Water Vapor &amp; Evaporation">
            <a:extLst>
              <a:ext uri="{FF2B5EF4-FFF2-40B4-BE49-F238E27FC236}">
                <a16:creationId xmlns:a16="http://schemas.microsoft.com/office/drawing/2014/main" id="{1FEE3A49-568B-E6C8-76DD-CB144DEA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7" y="0"/>
            <a:ext cx="5326444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4" descr="Sciencespace - Kromme waterstraal">
            <a:extLst>
              <a:ext uri="{FF2B5EF4-FFF2-40B4-BE49-F238E27FC236}">
                <a16:creationId xmlns:a16="http://schemas.microsoft.com/office/drawing/2014/main" id="{F318577F-D202-A8A3-28EE-27582421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0"/>
            <a:ext cx="4476750" cy="3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3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5AC44-B3A5-30D5-1624-2CEEBE19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35" y="723833"/>
            <a:ext cx="10726727" cy="864704"/>
          </a:xfrm>
        </p:spPr>
        <p:txBody>
          <a:bodyPr>
            <a:normAutofit fontScale="90000"/>
          </a:bodyPr>
          <a:lstStyle/>
          <a:p>
            <a:r>
              <a:rPr lang="nl-BE" dirty="0"/>
              <a:t>Hoe raakt de energie van de batterij in de gloeilamp?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581D7-03B0-F712-0849-FD56FB7B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35" y="2410618"/>
            <a:ext cx="7602538" cy="20367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nl-BE" dirty="0"/>
              <a:t>Via de kinetische energie van de elektronen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Via de potentiële energie van de elektronen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Via de elektromagnetische velden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BAB020-FC49-ED1B-24BF-56D91F90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1" y="2097088"/>
            <a:ext cx="2922811" cy="30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F2B9415-3EBD-2BB6-6A08-D35BA4FD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81" y="1553106"/>
            <a:ext cx="5158707" cy="4327870"/>
          </a:xfrm>
        </p:spPr>
        <p:txBody>
          <a:bodyPr/>
          <a:lstStyle/>
          <a:p>
            <a:r>
              <a:rPr lang="nl-BE" dirty="0"/>
              <a:t>Elektronen die de batterij verlaten versus diegene die binnen komen  </a:t>
            </a:r>
          </a:p>
          <a:p>
            <a:pPr lvl="1"/>
            <a:r>
              <a:rPr lang="nl-BE" dirty="0"/>
              <a:t>hebben evenveel kinetische energie</a:t>
            </a:r>
          </a:p>
          <a:p>
            <a:pPr lvl="1"/>
            <a:r>
              <a:rPr lang="nl-BE" dirty="0"/>
              <a:t>hebben minder potentiële energie </a:t>
            </a:r>
          </a:p>
          <a:p>
            <a:r>
              <a:rPr lang="nl-BE" dirty="0"/>
              <a:t>Maar… </a:t>
            </a:r>
          </a:p>
          <a:p>
            <a:pPr lvl="1"/>
            <a:r>
              <a:rPr lang="nl-BE" dirty="0"/>
              <a:t>driften traag van de batterij naar de lamp </a:t>
            </a:r>
          </a:p>
          <a:p>
            <a:pPr lvl="1"/>
            <a:r>
              <a:rPr lang="nl-BE" dirty="0"/>
              <a:t>&lt; 1 mm/uur</a:t>
            </a:r>
          </a:p>
          <a:p>
            <a:pPr marL="232200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897733-FA92-96E8-B4BB-2E28957FA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D1B911-AAC0-DEC7-9D1E-01D8DF87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0" y="592462"/>
            <a:ext cx="10726727" cy="864704"/>
          </a:xfrm>
        </p:spPr>
        <p:txBody>
          <a:bodyPr/>
          <a:lstStyle/>
          <a:p>
            <a:r>
              <a:rPr lang="nl-BE" dirty="0"/>
              <a:t>Transporteren de elektronen de energie?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18EA18-E232-7899-3D6A-E465AA91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21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76067E-8E9E-2282-73AD-B4C3627E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1370727"/>
            <a:ext cx="5376560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DDA0416-82F6-8166-374E-CBD0D3D7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03" y="1581922"/>
            <a:ext cx="10726727" cy="2846057"/>
          </a:xfrm>
        </p:spPr>
        <p:txBody>
          <a:bodyPr/>
          <a:lstStyle/>
          <a:p>
            <a:r>
              <a:rPr lang="nl-BE" dirty="0"/>
              <a:t>Hoe wordt de energie omgezet in de gloeidraad?</a:t>
            </a:r>
          </a:p>
          <a:p>
            <a:pPr lvl="1"/>
            <a:r>
              <a:rPr lang="nl-BE" dirty="0"/>
              <a:t>Elektronen botsen tegen het rooster</a:t>
            </a:r>
          </a:p>
          <a:p>
            <a:pPr lvl="1"/>
            <a:r>
              <a:rPr lang="nl-BE" dirty="0"/>
              <a:t>Halen extra energie uit het lokale elektrisch veld</a:t>
            </a:r>
          </a:p>
          <a:p>
            <a:r>
              <a:rPr lang="nl-BE" dirty="0"/>
              <a:t>Maar de energie was er al (via het elektrisch veld) </a:t>
            </a:r>
          </a:p>
          <a:p>
            <a:pPr lvl="1"/>
            <a:r>
              <a:rPr lang="nl-BE" dirty="0"/>
              <a:t>c.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0895F3-DF64-7492-3844-5EEA0083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04" y="685799"/>
            <a:ext cx="10726727" cy="864704"/>
          </a:xfrm>
        </p:spPr>
        <p:txBody>
          <a:bodyPr/>
          <a:lstStyle/>
          <a:p>
            <a:r>
              <a:rPr lang="nl-BE" dirty="0"/>
              <a:t>Verander de vraag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32FD1B-1FDA-FD00-AC41-E2B40F3E9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22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6B3694-CD7E-A083-C43E-59F23DE5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4" y="3742702"/>
            <a:ext cx="5448876" cy="22324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D17831-6285-0277-48A2-C5690BCE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84" y="3742702"/>
            <a:ext cx="4963924" cy="22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hlinkClick r:id="rId2"/>
            <a:extLst>
              <a:ext uri="{FF2B5EF4-FFF2-40B4-BE49-F238E27FC236}">
                <a16:creationId xmlns:a16="http://schemas.microsoft.com/office/drawing/2014/main" id="{BB10BDFB-BAFB-7130-67B7-EEA56A69B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5854" y="1353758"/>
            <a:ext cx="9336897" cy="5367717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F5231F-F159-08A3-9A66-B723B8D13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04F911-56E3-72AB-566B-284F9932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Veritasium en Zeger-Jan Kock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78F0AC-1AD9-CCA0-C489-A2066352B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23</a:t>
            </a:fld>
            <a:r>
              <a:rPr lang="en-BE"/>
              <a:t> |</a:t>
            </a:r>
            <a:endParaRPr lang="nl-BE" dirty="0"/>
          </a:p>
        </p:txBody>
      </p:sp>
      <p:pic>
        <p:nvPicPr>
          <p:cNvPr id="7" name="Afbeelding 6" descr="Afbeelding met tekst, schermopname, whiteboard, Lettertype&#10;&#10;Automatisch gegenereerde beschrijving">
            <a:extLst>
              <a:ext uri="{FF2B5EF4-FFF2-40B4-BE49-F238E27FC236}">
                <a16:creationId xmlns:a16="http://schemas.microsoft.com/office/drawing/2014/main" id="{C401CC28-7D75-B83F-B9B7-24840329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15" y="1353758"/>
            <a:ext cx="9678412" cy="60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4B51594-2C42-816F-E822-DFACF69C7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8" y="2313023"/>
            <a:ext cx="10726737" cy="2877289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A854DE-B161-9519-EE33-1D02E0B77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F36610-CE16-C623-729E-2E6E3EFC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C18092-D294-FF9B-B7E6-B3135DAAE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24</a:t>
            </a:fld>
            <a:r>
              <a:rPr lang="en-BE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397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7596F-58CC-C624-05BC-BB9C77F1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702108"/>
            <a:ext cx="10726727" cy="864704"/>
          </a:xfrm>
        </p:spPr>
        <p:txBody>
          <a:bodyPr>
            <a:normAutofit/>
          </a:bodyPr>
          <a:lstStyle/>
          <a:p>
            <a:r>
              <a:rPr lang="nl-BE" dirty="0"/>
              <a:t>Waarom buigt het water af naar de geladen ballon?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613C4D-6E4D-40ED-10C9-7A96CFC7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8" y="2316154"/>
            <a:ext cx="6245225" cy="3541714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BE" dirty="0"/>
              <a:t>Water bestaat uit polaire moleculen die zich oriënteren zich volgens het elektrisch veld 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Water bevat ionen die zich verplaatsen onder invloed van het elektrisch veld (elektrische inductie)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De waterstroom breekt in druppels die door het elektrisch veld (inductie) geladen worden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CED249-24CB-0BD4-AB54-AFF08716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5" name="Afbeelding 4" descr="Sciencespace - Kromme waterstraal">
            <a:extLst>
              <a:ext uri="{FF2B5EF4-FFF2-40B4-BE49-F238E27FC236}">
                <a16:creationId xmlns:a16="http://schemas.microsoft.com/office/drawing/2014/main" id="{7ABDD172-2B24-F069-D7E5-721310D6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94" y="2316154"/>
            <a:ext cx="4292591" cy="34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8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0FC383C0-7529-7E99-BA85-C9C1B3EF3154}"/>
              </a:ext>
            </a:extLst>
          </p:cNvPr>
          <p:cNvGrpSpPr/>
          <p:nvPr/>
        </p:nvGrpSpPr>
        <p:grpSpPr>
          <a:xfrm>
            <a:off x="1716089" y="1224933"/>
            <a:ext cx="7772400" cy="2322786"/>
            <a:chOff x="2625726" y="1357891"/>
            <a:chExt cx="7772400" cy="2322786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7E06CB7-576C-9B4B-20FC-DBBB53D5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5726" y="1357891"/>
              <a:ext cx="7772400" cy="2322786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78307473-AA0D-25EC-9419-9EB0C49F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630" y="1369834"/>
              <a:ext cx="2717800" cy="4953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A187BF1-7F76-396B-1E3E-1B8EA319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5" y="1470702"/>
              <a:ext cx="2438400" cy="35560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311F52E-DF0D-30EB-5F4B-02BAB223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411066"/>
            <a:ext cx="9905998" cy="1478570"/>
          </a:xfrm>
        </p:spPr>
        <p:txBody>
          <a:bodyPr/>
          <a:lstStyle/>
          <a:p>
            <a:r>
              <a:rPr lang="nl-BE" dirty="0"/>
              <a:t>Wetenschap in actie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DDF156-309A-36A1-705D-26B4249C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50238" y="4697193"/>
            <a:ext cx="7961310" cy="212845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632CF78D-30B5-AC6D-2462-F8A6C5F03DF8}"/>
              </a:ext>
            </a:extLst>
          </p:cNvPr>
          <p:cNvGrpSpPr/>
          <p:nvPr/>
        </p:nvGrpSpPr>
        <p:grpSpPr>
          <a:xfrm>
            <a:off x="1810544" y="3225226"/>
            <a:ext cx="7772400" cy="1174415"/>
            <a:chOff x="1716089" y="3180542"/>
            <a:chExt cx="7772400" cy="117441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52DFBBC-48B7-38D7-FBE6-A62E19042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986"/>
            <a:stretch/>
          </p:blipFill>
          <p:spPr>
            <a:xfrm>
              <a:off x="1716089" y="3337747"/>
              <a:ext cx="7772400" cy="101721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89663F6F-E674-7ED9-0163-278C76695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6089" y="3180542"/>
              <a:ext cx="5943600" cy="342900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D7B7FD-8990-7BB3-3721-6ADF918C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089" y="4294116"/>
            <a:ext cx="6400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6C10264-0B5F-0461-508A-52C0174A2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406" y="1941918"/>
            <a:ext cx="10706100" cy="361950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0875FF-4992-A506-3B8B-4B4CBC9FB1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18CC4DC-0886-981F-C3AB-76FDB352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049325-FFDE-10DA-73B1-86DC0966B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27</a:t>
            </a:fld>
            <a:r>
              <a:rPr lang="en-BE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0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0D661-A48E-5CD8-3FFC-41D465B9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08" y="705817"/>
            <a:ext cx="10726727" cy="864704"/>
          </a:xfrm>
        </p:spPr>
        <p:txBody>
          <a:bodyPr/>
          <a:lstStyle/>
          <a:p>
            <a:r>
              <a:rPr lang="nl-BE" dirty="0"/>
              <a:t>Mogen we foutieve modellen gebruiken?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6315D-B7E4-F70A-90F7-A0471BE62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0214"/>
            <a:ext cx="9905999" cy="4733926"/>
          </a:xfrm>
        </p:spPr>
        <p:txBody>
          <a:bodyPr>
            <a:normAutofit lnSpcReduction="10000"/>
          </a:bodyPr>
          <a:lstStyle/>
          <a:p>
            <a:r>
              <a:rPr lang="nl-BE" sz="3100" dirty="0"/>
              <a:t>Ja, sta ze oogluikend toe. </a:t>
            </a:r>
          </a:p>
          <a:p>
            <a:pPr lvl="1"/>
            <a:r>
              <a:rPr lang="nl-BE" sz="2800" dirty="0"/>
              <a:t>Kies voor didactische eenvoud i.p.v. complexiteit</a:t>
            </a:r>
          </a:p>
          <a:p>
            <a:pPr lvl="1"/>
            <a:r>
              <a:rPr lang="nl-BE" sz="2600" dirty="0"/>
              <a:t>Als zelfs M. Curie dat doet…</a:t>
            </a:r>
          </a:p>
          <a:p>
            <a:pPr lvl="1"/>
            <a:r>
              <a:rPr lang="nl-BE" sz="2600" dirty="0"/>
              <a:t>We starten toch ook met Newton en niet met Einstein…</a:t>
            </a:r>
          </a:p>
          <a:p>
            <a:pPr lvl="1"/>
            <a:r>
              <a:rPr lang="nl-BE" sz="2600" dirty="0"/>
              <a:t>Jongeren gaan afhaken door de hoge complexiteit</a:t>
            </a:r>
          </a:p>
          <a:p>
            <a:pPr lvl="1"/>
            <a:r>
              <a:rPr lang="nl-BE" sz="2600" dirty="0"/>
              <a:t>‘Scientists use models to represent aspcts of the world for specific purposes’</a:t>
            </a:r>
          </a:p>
          <a:p>
            <a:r>
              <a:rPr lang="nl-BE" sz="3100" dirty="0"/>
              <a:t>Nee, vermijd ze principieel</a:t>
            </a:r>
          </a:p>
          <a:p>
            <a:pPr lvl="1"/>
            <a:r>
              <a:rPr lang="nl-BE" sz="2600" dirty="0"/>
              <a:t>Jongeren gaan zich bedrogen voelen</a:t>
            </a:r>
          </a:p>
          <a:p>
            <a:pPr lvl="1"/>
            <a:r>
              <a:rPr lang="nl-BE" sz="2600" dirty="0"/>
              <a:t>Foutieve denkwijzen (vb. lokaal en lineair denken) zijn hardnekkig en nefast voor verder denken</a:t>
            </a:r>
          </a:p>
          <a:p>
            <a:pPr lvl="1"/>
            <a:r>
              <a:rPr lang="nl-BE" sz="2600" dirty="0"/>
              <a:t>Waarom het niet direct correct doen? </a:t>
            </a:r>
          </a:p>
        </p:txBody>
      </p:sp>
    </p:spTree>
    <p:extLst>
      <p:ext uri="{BB962C8B-B14F-4D97-AF65-F5344CB8AC3E}">
        <p14:creationId xmlns:p14="http://schemas.microsoft.com/office/powerpoint/2010/main" val="29898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7596F-58CC-C624-05BC-BB9C77F1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58" y="702108"/>
            <a:ext cx="10726727" cy="864704"/>
          </a:xfrm>
        </p:spPr>
        <p:txBody>
          <a:bodyPr>
            <a:normAutofit/>
          </a:bodyPr>
          <a:lstStyle/>
          <a:p>
            <a:r>
              <a:rPr lang="nl-BE" dirty="0"/>
              <a:t>Waarom buigt het water af naar de geladen ballon?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613C4D-6E4D-40ED-10C9-7A96CFC7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58" y="2316154"/>
            <a:ext cx="6245225" cy="3541714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BE" dirty="0"/>
              <a:t>Water bestaat uit polaire moleculen die zich oriënteren zich volgens het elektrisch veld 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Water bevat ionen die zich verplaatsen onder invloed van het elektrisch veld (elektrische inductie)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De waterstroom breekt in druppels die door het elektrisch veld (inductie) geladen worden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FCED249-24CB-0BD4-AB54-AFF08716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85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5" name="Afbeelding 4" descr="Sciencespace - Kromme waterstraal">
            <a:extLst>
              <a:ext uri="{FF2B5EF4-FFF2-40B4-BE49-F238E27FC236}">
                <a16:creationId xmlns:a16="http://schemas.microsoft.com/office/drawing/2014/main" id="{7ABDD172-2B24-F069-D7E5-721310D6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94" y="2316154"/>
            <a:ext cx="4292591" cy="34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9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9ED4B4F-A1D9-7E57-C5C7-2C5A628C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329" y="4788424"/>
            <a:ext cx="10515600" cy="1500187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WND conferentie 2023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John De Poorter, Lies Van Loocke, Jan De Lange, Renout Putman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A155A7-758C-3258-82F0-FC40678D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2069575"/>
            <a:ext cx="11347450" cy="2718849"/>
          </a:xfrm>
        </p:spPr>
        <p:txBody>
          <a:bodyPr>
            <a:normAutofit/>
          </a:bodyPr>
          <a:lstStyle/>
          <a:p>
            <a:r>
              <a:rPr lang="nl-B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didactische (on)zin van foutieve modellen</a:t>
            </a:r>
            <a:r>
              <a:rPr lang="nl-BE" sz="8800" dirty="0">
                <a:effectLst/>
              </a:rPr>
              <a:t> </a:t>
            </a:r>
            <a:endParaRPr lang="nl-BE" sz="8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7F13DD-A689-A7A3-A099-68A47A0A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7815" cy="3541714"/>
          </a:xfrm>
          <a:prstGeom prst="rect">
            <a:avLst/>
          </a:prstGeom>
        </p:spPr>
      </p:pic>
      <p:pic>
        <p:nvPicPr>
          <p:cNvPr id="5" name="Picture 2" descr="Water Vapor &amp; Evaporation">
            <a:extLst>
              <a:ext uri="{FF2B5EF4-FFF2-40B4-BE49-F238E27FC236}">
                <a16:creationId xmlns:a16="http://schemas.microsoft.com/office/drawing/2014/main" id="{1FEE3A49-568B-E6C8-76DD-CB144DEA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07" y="0"/>
            <a:ext cx="5326444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4" descr="Sciencespace - Kromme waterstraal">
            <a:extLst>
              <a:ext uri="{FF2B5EF4-FFF2-40B4-BE49-F238E27FC236}">
                <a16:creationId xmlns:a16="http://schemas.microsoft.com/office/drawing/2014/main" id="{F318577F-D202-A8A3-28EE-27582421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0"/>
            <a:ext cx="4476750" cy="3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0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0819E-EB46-65FE-9222-32947C0E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694718"/>
            <a:ext cx="9905998" cy="1478570"/>
          </a:xfrm>
        </p:spPr>
        <p:txBody>
          <a:bodyPr/>
          <a:lstStyle/>
          <a:p>
            <a:r>
              <a:rPr lang="nl-BE" dirty="0"/>
              <a:t>De Veritasium interpretatie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935E0-D06E-2659-1B95-D89BEE7C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424" y="3186112"/>
            <a:ext cx="3814763" cy="3373433"/>
          </a:xfrm>
        </p:spPr>
        <p:txBody>
          <a:bodyPr/>
          <a:lstStyle/>
          <a:p>
            <a:r>
              <a:rPr lang="nl-BE" dirty="0"/>
              <a:t>Nr. c </a:t>
            </a:r>
          </a:p>
          <a:p>
            <a:r>
              <a:rPr lang="nl-BE" dirty="0"/>
              <a:t>Elektrische inductie en geladen waterdruppels</a:t>
            </a:r>
          </a:p>
          <a:p>
            <a:r>
              <a:rPr lang="nl-BE" dirty="0"/>
              <a:t>Lading wordt afgevoerd via de kraan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31D603-D46B-5A98-A706-2BBC1CF0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0" y="2401885"/>
            <a:ext cx="4349449" cy="41576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6F8775-023A-8A4C-3A6F-DD9CC343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39" y="2401885"/>
            <a:ext cx="3215870" cy="41576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7523AF-3355-73D1-E2FB-17550873B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999" y="0"/>
            <a:ext cx="4728001" cy="30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0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C369F-F8A6-5A17-4D03-EFC6C35C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9" y="538836"/>
            <a:ext cx="10726727" cy="864704"/>
          </a:xfrm>
        </p:spPr>
        <p:txBody>
          <a:bodyPr/>
          <a:lstStyle/>
          <a:p>
            <a:r>
              <a:rPr lang="nl-BE" dirty="0"/>
              <a:t>ThunderF00T: When veritasium gets it wrong!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63D06-D773-4C07-2DC6-D7B1A703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156" y="2150164"/>
            <a:ext cx="7372346" cy="1770857"/>
          </a:xfrm>
        </p:spPr>
        <p:txBody>
          <a:bodyPr>
            <a:normAutofit/>
          </a:bodyPr>
          <a:lstStyle/>
          <a:p>
            <a:r>
              <a:rPr lang="nl-BE" dirty="0"/>
              <a:t>De afbuiging gebeurt ook zonder de vorming van druppels</a:t>
            </a:r>
          </a:p>
          <a:p>
            <a:r>
              <a:rPr lang="nl-BE" dirty="0"/>
              <a:t>Verwacht: afstoting op het einde in geïsoleerde opstelling</a:t>
            </a:r>
          </a:p>
          <a:p>
            <a:pPr lvl="1"/>
            <a:r>
              <a:rPr lang="nl-BE" dirty="0"/>
              <a:t>Gebeurt niet</a:t>
            </a:r>
          </a:p>
          <a:p>
            <a:pPr lvl="1"/>
            <a:r>
              <a:rPr lang="nl-BE" dirty="0"/>
              <a:t>Of toch: ter hoogte van de druppels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86F06A-E310-CF6F-5003-942A3D4A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9" y="2049361"/>
            <a:ext cx="3902084" cy="23510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278AE9-FBD5-9B80-A214-43B40D6FE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9" y="4352722"/>
            <a:ext cx="3902084" cy="21574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77D4AB-0AC4-75F7-7F7B-03FE8C4E2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673" y="4119421"/>
            <a:ext cx="5374315" cy="23907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58426C0-3E56-B504-C53E-85ABB7A60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294" y="4119421"/>
            <a:ext cx="4326109" cy="23907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BA6215-7EC1-C907-4085-15000EE20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311" y="71297"/>
            <a:ext cx="1847850" cy="21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1A518-F886-7A44-CA7C-D32B776C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ThunderF00t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18D0BA-3637-ECC9-E74B-27D560E1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813" y="2249487"/>
            <a:ext cx="3403598" cy="3541714"/>
          </a:xfrm>
        </p:spPr>
        <p:txBody>
          <a:bodyPr/>
          <a:lstStyle/>
          <a:p>
            <a:r>
              <a:rPr lang="nl-BE" dirty="0"/>
              <a:t>Zonder druppels</a:t>
            </a:r>
          </a:p>
          <a:p>
            <a:pPr lvl="1"/>
            <a:r>
              <a:rPr lang="nl-BE" dirty="0"/>
              <a:t>Grootste deel van het effect is gewoon elektrische inductie</a:t>
            </a:r>
          </a:p>
          <a:p>
            <a:pPr lvl="1"/>
            <a:endParaRPr lang="nl-BE" dirty="0"/>
          </a:p>
          <a:p>
            <a:pPr lvl="1"/>
            <a:r>
              <a:rPr lang="nl-BE"/>
              <a:t>Antwoord b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92AF98-3821-8E85-B555-DFA01753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" y="2220911"/>
            <a:ext cx="6347489" cy="3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48BB1-0569-5B70-4C09-87EAAE52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47" y="662954"/>
            <a:ext cx="10726727" cy="864704"/>
          </a:xfrm>
        </p:spPr>
        <p:txBody>
          <a:bodyPr/>
          <a:lstStyle/>
          <a:p>
            <a:r>
              <a:rPr lang="nl-BE" dirty="0"/>
              <a:t>Extra experimenten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CAF15B-3225-2414-7235-7710BD7A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47" y="1825626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nl-BE" sz="3000" dirty="0"/>
              <a:t>Met of zonder druppels</a:t>
            </a:r>
          </a:p>
          <a:p>
            <a:pPr lvl="1"/>
            <a:r>
              <a:rPr lang="nl-BE" sz="2600" dirty="0"/>
              <a:t>Zonder druppels ook aantrekking</a:t>
            </a:r>
          </a:p>
          <a:p>
            <a:pPr marL="0" indent="0">
              <a:buNone/>
            </a:pPr>
            <a:endParaRPr lang="nl-BE" sz="3000" dirty="0"/>
          </a:p>
          <a:p>
            <a:r>
              <a:rPr lang="nl-BE" sz="3000" dirty="0"/>
              <a:t>Met non-polaire vloeistoffen</a:t>
            </a:r>
          </a:p>
          <a:p>
            <a:pPr lvl="1"/>
            <a:r>
              <a:rPr lang="nl-BE" sz="2600" dirty="0"/>
              <a:t>Sommige worden ook aangetrokken</a:t>
            </a:r>
          </a:p>
          <a:p>
            <a:endParaRPr lang="nl-BE" sz="3000" dirty="0"/>
          </a:p>
          <a:p>
            <a:r>
              <a:rPr lang="nl-BE" sz="3000" dirty="0"/>
              <a:t>In een uniform elektrisch veld</a:t>
            </a:r>
          </a:p>
          <a:p>
            <a:pPr lvl="1"/>
            <a:r>
              <a:rPr lang="nl-BE" sz="2600" dirty="0"/>
              <a:t>Zowel polarisatie als inductie werken nu niet</a:t>
            </a:r>
          </a:p>
          <a:p>
            <a:pPr lvl="1"/>
            <a:r>
              <a:rPr lang="nl-BE" sz="2600" dirty="0"/>
              <a:t>Soms aantrekking te zien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278FF5-AF95-A06D-91B8-08E8E1F3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57" y="3395665"/>
            <a:ext cx="2263330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F0442-2D13-9C03-724D-B1E14AF4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58" y="648667"/>
            <a:ext cx="10726727" cy="864704"/>
          </a:xfrm>
        </p:spPr>
        <p:txBody>
          <a:bodyPr/>
          <a:lstStyle/>
          <a:p>
            <a:r>
              <a:rPr lang="nl-BE" dirty="0"/>
              <a:t>Eigen Bedenkingen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0425969-95EF-898F-F7A1-8E20A1E8A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906587"/>
                <a:ext cx="8645526" cy="4522788"/>
              </a:xfrm>
            </p:spPr>
            <p:txBody>
              <a:bodyPr/>
              <a:lstStyle/>
              <a:p>
                <a:r>
                  <a:rPr lang="nl-BE" dirty="0"/>
                  <a:t>Afbuiging is niet groter bij zout water</a:t>
                </a:r>
              </a:p>
              <a:p>
                <a:r>
                  <a:rPr lang="nl-BE" dirty="0"/>
                  <a:t>Polair effect &gt;  elektrische inductie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nl-BE" dirty="0"/>
                  <a:t>(water) =  78,5 </a:t>
                </a:r>
              </a:p>
              <a:p>
                <a:pPr lvl="2"/>
                <a:r>
                  <a:rPr lang="nl-BE" dirty="0"/>
                  <a:t>Sterk depolariserend veld </a:t>
                </a:r>
              </a:p>
              <a:p>
                <a:pPr lvl="2"/>
                <a:r>
                  <a:rPr lang="nl-BE" dirty="0"/>
                  <a:t>98,7% van het aangelegd veld wordt afgeschermd </a:t>
                </a:r>
              </a:p>
              <a:p>
                <a:pPr lvl="1"/>
                <a:r>
                  <a:rPr lang="nl-BE" dirty="0"/>
                  <a:t>Elektrische inductie draagt maar bij voor 1,3 % van aangelegde veld </a:t>
                </a:r>
              </a:p>
              <a:p>
                <a:r>
                  <a:rPr lang="nl-BE" dirty="0"/>
                  <a:t>Dus toch als </a:t>
                </a:r>
              </a:p>
              <a:p>
                <a:pPr lvl="1"/>
                <a:r>
                  <a:rPr lang="nl-BE" dirty="0"/>
                  <a:t>het veld niet uniform is en </a:t>
                </a:r>
              </a:p>
              <a:p>
                <a:pPr lvl="1"/>
                <a:r>
                  <a:rPr lang="nl-BE" dirty="0"/>
                  <a:t>weg van de druppels</a:t>
                </a:r>
              </a:p>
              <a:p>
                <a:pPr lvl="1"/>
                <a:r>
                  <a:rPr lang="nl-BE" dirty="0"/>
                  <a:t>a. 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0425969-95EF-898F-F7A1-8E20A1E8A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906587"/>
                <a:ext cx="8645526" cy="4522788"/>
              </a:xfrm>
              <a:blipFill>
                <a:blip r:embed="rId2"/>
                <a:stretch>
                  <a:fillRect l="-733" t="-16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Igor Lukyanchuk Topological excitations in nano-scale ferroelectrics  Domains, vortices, skyrmions…">
            <a:extLst>
              <a:ext uri="{FF2B5EF4-FFF2-40B4-BE49-F238E27FC236}">
                <a16:creationId xmlns:a16="http://schemas.microsoft.com/office/drawing/2014/main" id="{3B76ACC4-E0F6-24AC-2E90-ED0DB003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50" y="4475162"/>
            <a:ext cx="6723175" cy="21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77F05-7603-BA0D-64FB-8561087F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8" y="720105"/>
            <a:ext cx="10726727" cy="864704"/>
          </a:xfrm>
        </p:spPr>
        <p:txBody>
          <a:bodyPr/>
          <a:lstStyle/>
          <a:p>
            <a:r>
              <a:rPr lang="nl-BE" dirty="0"/>
              <a:t>Complexity rules the world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25548-D711-C966-375A-078A0349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6" y="2225676"/>
            <a:ext cx="9131299" cy="401380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/>
            </a:pPr>
            <a:r>
              <a:rPr lang="nl-BE" sz="3200" dirty="0"/>
              <a:t>juist in water indien geen druppels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nl-BE" sz="3200" dirty="0"/>
              <a:t>juist in niet-polaire vloeistoffen zonder druppels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nl-BE" sz="3200" dirty="0"/>
              <a:t>juist ter hoogte van de druppels  </a:t>
            </a:r>
          </a:p>
        </p:txBody>
      </p:sp>
    </p:spTree>
    <p:extLst>
      <p:ext uri="{BB962C8B-B14F-4D97-AF65-F5344CB8AC3E}">
        <p14:creationId xmlns:p14="http://schemas.microsoft.com/office/powerpoint/2010/main" val="6202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3B7187E-267F-0101-3092-5FF0C099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7" y="1550504"/>
            <a:ext cx="11087839" cy="43632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sz="3200" dirty="0"/>
              <a:t>We overlopen de verschillende experimenten</a:t>
            </a:r>
          </a:p>
          <a:p>
            <a:pPr lvl="1"/>
            <a:r>
              <a:rPr lang="nl-BE" sz="2800" dirty="0"/>
              <a:t>het wetenschappelijk correcte antwoord </a:t>
            </a:r>
          </a:p>
          <a:p>
            <a:pPr lvl="1"/>
            <a:r>
              <a:rPr lang="nl-BE" sz="2800" dirty="0"/>
              <a:t>het veel gebruikte ‘didactische’  antwoord</a:t>
            </a:r>
          </a:p>
          <a:p>
            <a:pPr marL="0" indent="0">
              <a:buNone/>
            </a:pPr>
            <a:r>
              <a:rPr lang="nl-BE" sz="3100" dirty="0"/>
              <a:t>      🚩Hou bij welk antwoord jij zou gebruiken </a:t>
            </a:r>
            <a:r>
              <a:rPr lang="nl-BE" sz="3100" b="1" dirty="0"/>
              <a:t>in jouw klassituatie</a:t>
            </a:r>
          </a:p>
          <a:p>
            <a:endParaRPr lang="nl-BE" sz="3200" dirty="0"/>
          </a:p>
          <a:p>
            <a:pPr marL="514350" indent="-514350">
              <a:buFont typeface="+mj-lt"/>
              <a:buAutoNum type="arabicPeriod" startAt="2"/>
            </a:pPr>
            <a:r>
              <a:rPr lang="nl-BE" sz="3200" dirty="0"/>
              <a:t>Debat over welke antwoorden het best in de klas worden gebruikt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5F89FB-9DAA-2FFC-19B6-E8EC9C88E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D3426D-29CE-10B5-4EE5-C8605F6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Aanpak van de werkgroep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5C21DE-425D-D878-8078-C09DF8382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150A92-C273-5E45-8D2A-9598AD34FB15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150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09934-C426-C0D6-5192-D838AD27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21" y="1020142"/>
            <a:ext cx="10726727" cy="864704"/>
          </a:xfrm>
        </p:spPr>
        <p:txBody>
          <a:bodyPr>
            <a:normAutofit fontScale="90000"/>
          </a:bodyPr>
          <a:lstStyle/>
          <a:p>
            <a:r>
              <a:rPr lang="nl-BE" dirty="0"/>
              <a:t>Welk mechanisme zorgt voor de snelle verspreiding van inkt in warm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BDF272-1F9E-F22E-1BC2-FA3A91F9D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01886"/>
            <a:ext cx="4416425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Convectie in water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Diffusie van inktmoleculen in water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Brownse beweging van de watermoleculen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De inktmoleculen veranderen van eigenschappen in heet water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 descr="Diffusion of food coloring in hot and cold water - YouTube">
            <a:extLst>
              <a:ext uri="{FF2B5EF4-FFF2-40B4-BE49-F238E27FC236}">
                <a16:creationId xmlns:a16="http://schemas.microsoft.com/office/drawing/2014/main" id="{B842F256-F328-9452-4C9F-58B6E8E09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6449" r="8376"/>
          <a:stretch/>
        </p:blipFill>
        <p:spPr bwMode="auto">
          <a:xfrm>
            <a:off x="5835651" y="2679063"/>
            <a:ext cx="5529261" cy="31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6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392B6629-4CD3-5CDC-8C23-A61521A0B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1231" y="1858216"/>
                <a:ext cx="6820360" cy="4277072"/>
              </a:xfrm>
            </p:spPr>
            <p:txBody>
              <a:bodyPr>
                <a:normAutofit/>
              </a:bodyPr>
              <a:lstStyle/>
              <a:p>
                <a:r>
                  <a:rPr lang="nl-BE" dirty="0"/>
                  <a:t>Grootheid is de diffusiecoëfficient</a:t>
                </a:r>
              </a:p>
              <a:p>
                <a:pPr lvl="1"/>
                <a:r>
                  <a:rPr lang="nl-BE" dirty="0"/>
                  <a:t>D = 10</a:t>
                </a:r>
                <a:r>
                  <a:rPr lang="nl-BE" baseline="30000" dirty="0"/>
                  <a:t>-6</a:t>
                </a:r>
                <a:r>
                  <a:rPr lang="nl-BE" dirty="0"/>
                  <a:t>-10</a:t>
                </a:r>
                <a:r>
                  <a:rPr lang="nl-BE" baseline="30000" dirty="0"/>
                  <a:t>-5</a:t>
                </a:r>
                <a:r>
                  <a:rPr lang="nl-BE" dirty="0"/>
                  <a:t> m</a:t>
                </a:r>
                <a:r>
                  <a:rPr lang="nl-BE" baseline="30000" dirty="0"/>
                  <a:t>2</a:t>
                </a:r>
                <a:r>
                  <a:rPr lang="nl-BE" dirty="0"/>
                  <a:t>/s in gassen</a:t>
                </a:r>
              </a:p>
              <a:p>
                <a:pPr lvl="1"/>
                <a:r>
                  <a:rPr lang="nl-BE" dirty="0"/>
                  <a:t>D = 10</a:t>
                </a:r>
                <a:r>
                  <a:rPr lang="nl-BE" baseline="30000" dirty="0"/>
                  <a:t>-10</a:t>
                </a:r>
                <a:r>
                  <a:rPr lang="nl-BE" dirty="0"/>
                  <a:t>-10</a:t>
                </a:r>
                <a:r>
                  <a:rPr lang="nl-BE" baseline="30000" dirty="0"/>
                  <a:t>-9</a:t>
                </a:r>
                <a:r>
                  <a:rPr lang="nl-BE" dirty="0"/>
                  <a:t> m</a:t>
                </a:r>
                <a:r>
                  <a:rPr lang="nl-BE" baseline="30000" dirty="0"/>
                  <a:t>2</a:t>
                </a:r>
                <a:r>
                  <a:rPr lang="nl-BE" dirty="0"/>
                  <a:t>/s in vloeistoffen</a:t>
                </a:r>
              </a:p>
              <a:p>
                <a:pPr lvl="1"/>
                <a:r>
                  <a:rPr lang="nl-BE" dirty="0"/>
                  <a:t>D = 10</a:t>
                </a:r>
                <a:r>
                  <a:rPr lang="nl-BE" baseline="30000" dirty="0"/>
                  <a:t>-15</a:t>
                </a:r>
                <a:r>
                  <a:rPr lang="nl-BE" dirty="0"/>
                  <a:t>-10</a:t>
                </a:r>
                <a:r>
                  <a:rPr lang="nl-BE" baseline="30000" dirty="0"/>
                  <a:t>-14</a:t>
                </a:r>
                <a:r>
                  <a:rPr lang="nl-BE" dirty="0"/>
                  <a:t> m</a:t>
                </a:r>
                <a:r>
                  <a:rPr lang="nl-BE" baseline="30000" dirty="0"/>
                  <a:t>2</a:t>
                </a:r>
                <a:r>
                  <a:rPr lang="nl-BE" dirty="0"/>
                  <a:t>/s in vaste stoffen</a:t>
                </a:r>
              </a:p>
              <a:p>
                <a:r>
                  <a:rPr lang="nl-BE" dirty="0"/>
                  <a:t>gemiddelde verplaatsing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rad>
                  </m:oMath>
                </a14:m>
                <a:r>
                  <a:rPr lang="nl-BE" dirty="0"/>
                  <a:t> </a:t>
                </a:r>
              </a:p>
              <a:p>
                <a:r>
                  <a:rPr lang="nl-BE" dirty="0"/>
                  <a:t>Bereken grootste afstand moleculen na 1 uur</a:t>
                </a:r>
              </a:p>
              <a:p>
                <a:pPr lvl="1"/>
                <a:r>
                  <a:rPr lang="nl-BE" dirty="0"/>
                  <a:t>In lucht:  27 cm</a:t>
                </a:r>
              </a:p>
              <a:p>
                <a:pPr lvl="1"/>
                <a:r>
                  <a:rPr lang="nl-BE" dirty="0"/>
                  <a:t>In water: 2,5 mm</a:t>
                </a:r>
              </a:p>
              <a:p>
                <a:pPr lvl="1"/>
                <a:r>
                  <a:rPr lang="nl-BE" dirty="0"/>
                  <a:t>In ijs: 0,72 nm</a:t>
                </a:r>
              </a:p>
              <a:p>
                <a:r>
                  <a:rPr lang="nl-BE" b="1" dirty="0"/>
                  <a:t>Juiste antwoord: Convectie (a.)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392B6629-4CD3-5CDC-8C23-A61521A0B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231" y="1858216"/>
                <a:ext cx="6820360" cy="4277072"/>
              </a:xfrm>
              <a:blipFill>
                <a:blip r:embed="rId3"/>
                <a:stretch>
                  <a:fillRect l="-1117" t="-17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50FC6401-FB3A-9539-7405-80D1E879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9" y="722712"/>
            <a:ext cx="10726727" cy="864704"/>
          </a:xfrm>
        </p:spPr>
        <p:txBody>
          <a:bodyPr/>
          <a:lstStyle/>
          <a:p>
            <a:r>
              <a:rPr lang="nl-BE" dirty="0"/>
              <a:t>Diffusie is traag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15F736-A7E2-137F-02E3-9BAD22257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553" y="1295331"/>
            <a:ext cx="5938837" cy="25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09407-3854-C152-A9F3-52AF1449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6" y="605805"/>
            <a:ext cx="10726727" cy="864704"/>
          </a:xfrm>
        </p:spPr>
        <p:txBody>
          <a:bodyPr/>
          <a:lstStyle/>
          <a:p>
            <a:r>
              <a:rPr lang="nl-BE" dirty="0"/>
              <a:t>Extra: Organische kleurstoffen zijn thermochronisch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08BF0E-1776-250A-97B1-799AF6D8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73287"/>
            <a:ext cx="5841278" cy="2151063"/>
          </a:xfrm>
        </p:spPr>
        <p:txBody>
          <a:bodyPr/>
          <a:lstStyle/>
          <a:p>
            <a:r>
              <a:rPr lang="nl-BE" dirty="0"/>
              <a:t>‘Leuco Dyes’ of ‘Liquid Crystals’</a:t>
            </a:r>
          </a:p>
          <a:p>
            <a:endParaRPr lang="nl-BE" dirty="0"/>
          </a:p>
          <a:p>
            <a:r>
              <a:rPr lang="nl-BE" dirty="0"/>
              <a:t>Door de aanwezigheid van aromatische ringstructuren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FEBA39-1F40-DFD3-2592-24DF6630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9" y="2068066"/>
            <a:ext cx="4841147" cy="27218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5E1230-1D59-D7F5-609E-98458F9F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4010025"/>
            <a:ext cx="5118100" cy="24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301F0AE-F99A-79D6-F7AC-5FFAD4127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8" y="1917586"/>
            <a:ext cx="10726737" cy="3629253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762C95-CC9B-8EE0-3FE0-61C80E24D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CC98A1-BA71-396B-3B2E-3892DFB8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27AAFF-89DE-1BB5-BBCF-0A6EF1335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36F00-3AB5-4F03-8B67-1D1AA9B2DC45}" type="slidenum">
              <a:rPr lang="nl-BE" smtClean="0"/>
              <a:pPr/>
              <a:t>8</a:t>
            </a:fld>
            <a:r>
              <a:rPr lang="en-BE"/>
              <a:t> |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45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C1881-B2B0-C5F9-C388-A3ED9950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05" y="547081"/>
            <a:ext cx="9618661" cy="1478570"/>
          </a:xfrm>
        </p:spPr>
        <p:txBody>
          <a:bodyPr/>
          <a:lstStyle/>
          <a:p>
            <a:r>
              <a:rPr lang="nl-BE" dirty="0"/>
              <a:t>Bevatten de witte wolken (zichtbaar in de foto) waterdamp?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8FC41-5F5C-9B0E-AFCA-D8A3F55D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05" y="2249486"/>
            <a:ext cx="6021841" cy="3541714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nl-BE" dirty="0"/>
              <a:t>Nee, totaal niet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Een verwaarloosbaar klein beetje (&lt; 1% van het aanwezige gas)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Een stevige hoeveelheid (&gt;10 % van het aanwezige gas) </a:t>
            </a:r>
          </a:p>
          <a:p>
            <a:pPr marL="457200" indent="-457200">
              <a:buFont typeface="+mj-lt"/>
              <a:buAutoNum type="alphaLcPeriod"/>
            </a:pPr>
            <a:r>
              <a:rPr lang="nl-BE" dirty="0"/>
              <a:t>Ja, alles is waterdamp</a:t>
            </a:r>
          </a:p>
        </p:txBody>
      </p:sp>
      <p:pic>
        <p:nvPicPr>
          <p:cNvPr id="4" name="Picture 2" descr="Water Vapor &amp; Evaporation">
            <a:extLst>
              <a:ext uri="{FF2B5EF4-FFF2-40B4-BE49-F238E27FC236}">
                <a16:creationId xmlns:a16="http://schemas.microsoft.com/office/drawing/2014/main" id="{86E8E72D-9CCC-4505-B36C-61D0775F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46" y="2138969"/>
            <a:ext cx="5326444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05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HS_2020">
  <a:themeElements>
    <a:clrScheme name="AHS">
      <a:dk1>
        <a:srgbClr val="000000"/>
      </a:dk1>
      <a:lt1>
        <a:srgbClr val="FFFFFF"/>
      </a:lt1>
      <a:dk2>
        <a:srgbClr val="919191"/>
      </a:dk2>
      <a:lt2>
        <a:srgbClr val="E6E6E6"/>
      </a:lt2>
      <a:accent1>
        <a:srgbClr val="F58732"/>
      </a:accent1>
      <a:accent2>
        <a:srgbClr val="00A5D9"/>
      </a:accent2>
      <a:accent3>
        <a:srgbClr val="7E57C5"/>
      </a:accent3>
      <a:accent4>
        <a:srgbClr val="ED0034"/>
      </a:accent4>
      <a:accent5>
        <a:srgbClr val="5AB946"/>
      </a:accent5>
      <a:accent6>
        <a:srgbClr val="D20082"/>
      </a:accent6>
      <a:hlink>
        <a:srgbClr val="00000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s_powerpoint_GROEN" id="{BBC7099F-D1D4-4A19-94FF-5F456993032C}" vid="{646DD925-3973-40A9-8830-771934B6D15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HSArchived xmlns="12b8265c-be14-410d-b9a8-97e7c764ee96">false</AHSArchived>
    <AHSOpmerking xmlns="12b8265c-be14-410d-b9a8-97e7c764ee96" xsi:nil="true"/>
    <AHSLeesRechtenStudenten xmlns="12b8265c-be14-410d-b9a8-97e7c764ee96">false</AHSLeesRechtenStudenten>
    <AHSSortering xmlns="12b8265c-be14-410d-b9a8-97e7c764ee96" xsi:nil="true"/>
    <lcf76f155ced4ddcb4097134ff3c332f xmlns="9e0fe7f4-60ad-485b-a5c1-5fd3b0ede552">
      <Terms xmlns="http://schemas.microsoft.com/office/infopath/2007/PartnerControls"/>
    </lcf76f155ced4ddcb4097134ff3c332f>
    <TaxCatchAll xmlns="12b8265c-be14-410d-b9a8-97e7c764ee96" xsi:nil="true"/>
    <Preview xmlns="9e0fe7f4-60ad-485b-a5c1-5fd3b0ede5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HS-Dinar-Document-CT" ma:contentTypeID="0x010100B58429747AA6B8418C14593960C5299E00C6575CB230C99E46945843624BACCDD2" ma:contentTypeVersion="16" ma:contentTypeDescription="" ma:contentTypeScope="" ma:versionID="49c9c8ef2d556ecb92477f69ab0ed613">
  <xsd:schema xmlns:xsd="http://www.w3.org/2001/XMLSchema" xmlns:xs="http://www.w3.org/2001/XMLSchema" xmlns:p="http://schemas.microsoft.com/office/2006/metadata/properties" xmlns:ns2="12b8265c-be14-410d-b9a8-97e7c764ee96" xmlns:ns3="9e0fe7f4-60ad-485b-a5c1-5fd3b0ede552" targetNamespace="http://schemas.microsoft.com/office/2006/metadata/properties" ma:root="true" ma:fieldsID="3827b80aeebdf611ef21cfa880b9c240" ns2:_="" ns3:_="">
    <xsd:import namespace="12b8265c-be14-410d-b9a8-97e7c764ee96"/>
    <xsd:import namespace="9e0fe7f4-60ad-485b-a5c1-5fd3b0ede552"/>
    <xsd:element name="properties">
      <xsd:complexType>
        <xsd:sequence>
          <xsd:element name="documentManagement">
            <xsd:complexType>
              <xsd:all>
                <xsd:element ref="ns2:AHSLeesRechtenStudenten" minOccurs="0"/>
                <xsd:element ref="ns2:AHSOpmerking" minOccurs="0"/>
                <xsd:element ref="ns2:AHSSortering" minOccurs="0"/>
                <xsd:element ref="ns2:AHSArchiv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8265c-be14-410d-b9a8-97e7c764ee96" elementFormDefault="qualified">
    <xsd:import namespace="http://schemas.microsoft.com/office/2006/documentManagement/types"/>
    <xsd:import namespace="http://schemas.microsoft.com/office/infopath/2007/PartnerControls"/>
    <xsd:element name="AHSLeesRechtenStudenten" ma:index="8" nillable="true" ma:displayName="AHS LeesRechten Studenten" ma:default="0" ma:internalName="AHSLeesRechtenStudenten">
      <xsd:simpleType>
        <xsd:restriction base="dms:Boolean"/>
      </xsd:simpleType>
    </xsd:element>
    <xsd:element name="AHSOpmerking" ma:index="9" nillable="true" ma:displayName="AHS Opmerking" ma:internalName="AHSOpmerking">
      <xsd:simpleType>
        <xsd:restriction base="dms:Note">
          <xsd:maxLength value="255"/>
        </xsd:restriction>
      </xsd:simpleType>
    </xsd:element>
    <xsd:element name="AHSSortering" ma:index="10" nillable="true" ma:displayName="AHS Sortering" ma:decimals="0" ma:internalName="AHSSortering" ma:percentage="FALSE">
      <xsd:simpleType>
        <xsd:restriction base="dms:Number"/>
      </xsd:simpleType>
    </xsd:element>
    <xsd:element name="AHSArchived" ma:index="11" nillable="true" ma:displayName="AHS Archived" ma:default="0" ma:internalName="AHSArchived">
      <xsd:simpleType>
        <xsd:restriction base="dms:Boolean"/>
      </xsd:simple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a90fda-63fd-4c51-9973-1f3e96f2a714}" ma:internalName="TaxCatchAll" ma:showField="CatchAllData" ma:web="12b8265c-be14-410d-b9a8-97e7c764ee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fe7f4-60ad-485b-a5c1-5fd3b0ede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446967e1-d23c-4646-b7e5-c146a54228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25" nillable="true" ma:displayName="Preview" ma:format="Dropdown" ma:internalName="Preview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886E1-A8E0-486F-8DDE-6E1B47735120}">
  <ds:schemaRefs>
    <ds:schemaRef ds:uri="http://purl.org/dc/elements/1.1/"/>
    <ds:schemaRef ds:uri="12b8265c-be14-410d-b9a8-97e7c764ee96"/>
    <ds:schemaRef ds:uri="http://schemas.microsoft.com/office/2006/documentManagement/types"/>
    <ds:schemaRef ds:uri="http://purl.org/dc/dcmitype/"/>
    <ds:schemaRef ds:uri="http://purl.org/dc/terms/"/>
    <ds:schemaRef ds:uri="9e0fe7f4-60ad-485b-a5c1-5fd3b0ede55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EFF81-7EBE-42D6-B334-9047CF9CE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8265c-be14-410d-b9a8-97e7c764ee96"/>
    <ds:schemaRef ds:uri="9e0fe7f4-60ad-485b-a5c1-5fd3b0ede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D88BFC-21E0-429C-B168-F06554F59C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AHS_2020</Template>
  <TotalTime>3096</TotalTime>
  <Words>1244</Words>
  <Application>Microsoft Macintosh PowerPoint</Application>
  <PresentationFormat>Breedbeeld</PresentationFormat>
  <Paragraphs>204</Paragraphs>
  <Slides>35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Source Sans Pro</vt:lpstr>
      <vt:lpstr>Source Sans Pro Light</vt:lpstr>
      <vt:lpstr>Source Sans Pro Semibold</vt:lpstr>
      <vt:lpstr>System Font Regular</vt:lpstr>
      <vt:lpstr>Wingdings</vt:lpstr>
      <vt:lpstr>AHS_2020</vt:lpstr>
      <vt:lpstr>De didactische (on)zin van foutieve modellen </vt:lpstr>
      <vt:lpstr>Startopdracht (10 min.)</vt:lpstr>
      <vt:lpstr>De didactische (on)zin van foutieve modellen </vt:lpstr>
      <vt:lpstr>Aanpak van de werkgroep</vt:lpstr>
      <vt:lpstr>Welk mechanisme zorgt voor de snelle verspreiding van inkt in warm water</vt:lpstr>
      <vt:lpstr>Diffusie is traag</vt:lpstr>
      <vt:lpstr>Extra: Organische kleurstoffen zijn thermochronisch</vt:lpstr>
      <vt:lpstr>Antwoorden</vt:lpstr>
      <vt:lpstr>Bevatten de witte wolken (zichtbaar in de foto) waterdamp?</vt:lpstr>
      <vt:lpstr>Waterdamp zit overal, maar</vt:lpstr>
      <vt:lpstr>Wat is Stoom?</vt:lpstr>
      <vt:lpstr>Antwoorden</vt:lpstr>
      <vt:lpstr>Welke uitspraken zijn juist ?</vt:lpstr>
      <vt:lpstr>Wat is er mis met a.?</vt:lpstr>
      <vt:lpstr>Zelfs de groten der aarde….</vt:lpstr>
      <vt:lpstr>Correcte antwoord</vt:lpstr>
      <vt:lpstr>Probleem is…</vt:lpstr>
      <vt:lpstr>Bronnen</vt:lpstr>
      <vt:lpstr>Antwoorden</vt:lpstr>
      <vt:lpstr>Hoe raakt de energie van de batterij in de gloeilamp? </vt:lpstr>
      <vt:lpstr>Transporteren de elektronen de energie?</vt:lpstr>
      <vt:lpstr>Verander de vraag </vt:lpstr>
      <vt:lpstr>Veritasium en Zeger-Jan Kock</vt:lpstr>
      <vt:lpstr>Antwoorden</vt:lpstr>
      <vt:lpstr>Waarom buigt het water af naar de geladen ballon? </vt:lpstr>
      <vt:lpstr>Wetenschap in actie</vt:lpstr>
      <vt:lpstr>Antwoorden</vt:lpstr>
      <vt:lpstr>Mogen we foutieve modellen gebruiken?</vt:lpstr>
      <vt:lpstr>Waarom buigt het water af naar de geladen ballon? </vt:lpstr>
      <vt:lpstr>De Veritasium interpretatie</vt:lpstr>
      <vt:lpstr>ThunderF00T: When veritasium gets it wrong!</vt:lpstr>
      <vt:lpstr>ThunderF00t model</vt:lpstr>
      <vt:lpstr>Extra experimenten</vt:lpstr>
      <vt:lpstr>Eigen Bedenkingen</vt:lpstr>
      <vt:lpstr>Complexity rules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John De Poorter</dc:creator>
  <cp:lastModifiedBy>John De Poorter</cp:lastModifiedBy>
  <cp:revision>6</cp:revision>
  <cp:lastPrinted>2015-01-13T12:26:28Z</cp:lastPrinted>
  <dcterms:created xsi:type="dcterms:W3CDTF">2023-11-13T08:19:48Z</dcterms:created>
  <dcterms:modified xsi:type="dcterms:W3CDTF">2024-01-15T15:20:31Z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0x010100B58429747AA6B8418C14593960C5299E00C6575CB230C99E46945843624BACCDD2</vt:lpwstr>
  </property>
</Properties>
</file>